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4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2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3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7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3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7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8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7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8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6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9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CA8CC-6D87-4145-91A2-8853E44537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D1E6-F31E-47C6-8813-D2237A4A8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8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84223"/>
            <a:ext cx="9144000" cy="457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9000">
                <a:schemeClr val="tx2">
                  <a:lumMod val="60000"/>
                  <a:lumOff val="40000"/>
                </a:schemeClr>
              </a:gs>
              <a:gs pos="1100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  <a:gs pos="47000">
                <a:schemeClr val="tx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9800" y="8509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68097" y="39490"/>
            <a:ext cx="2101857" cy="638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1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[Project Title]</a:t>
            </a:r>
          </a:p>
          <a:p>
            <a:r>
              <a:rPr lang="en-US" sz="1100" u="sng" dirty="0" smtClean="0">
                <a:latin typeface="Arial Narrow" panose="020B0606020202030204" pitchFamily="34" charset="0"/>
                <a:cs typeface="Arial" panose="020B0604020202020204" pitchFamily="34" charset="0"/>
              </a:rPr>
              <a:t>Organization:</a:t>
            </a:r>
            <a:r>
              <a:rPr lang="en-US" sz="11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[organization]</a:t>
            </a:r>
            <a:r>
              <a:rPr lang="en-US" sz="11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US" sz="11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[location]</a:t>
            </a:r>
          </a:p>
          <a:p>
            <a:r>
              <a:rPr lang="en-US" sz="1100" u="sng" dirty="0" smtClean="0">
                <a:latin typeface="Arial Narrow" panose="020B0606020202030204" pitchFamily="34" charset="0"/>
                <a:cs typeface="Arial" panose="020B0604020202020204" pitchFamily="34" charset="0"/>
              </a:rPr>
              <a:t>Project Lead:</a:t>
            </a:r>
            <a:r>
              <a:rPr lang="en-US" sz="11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[name]</a:t>
            </a:r>
            <a:r>
              <a:rPr lang="en-US" sz="11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US" sz="11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[email]</a:t>
            </a:r>
            <a:r>
              <a:rPr lang="en-US" sz="11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en-US" sz="11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[phone]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1" y="61587"/>
            <a:ext cx="983824" cy="72875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741123" y="225351"/>
            <a:ext cx="11272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1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[organization logo]</a:t>
            </a:r>
          </a:p>
        </p:txBody>
      </p:sp>
      <p:cxnSp>
        <p:nvCxnSpPr>
          <p:cNvPr id="19" name="Straight Connector 18"/>
          <p:cNvCxnSpPr>
            <a:stCxn id="12" idx="2"/>
          </p:cNvCxnSpPr>
          <p:nvPr/>
        </p:nvCxnSpPr>
        <p:spPr>
          <a:xfrm>
            <a:off x="4572000" y="729943"/>
            <a:ext cx="0" cy="612805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3665764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341" y="796443"/>
            <a:ext cx="443129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Operational Need: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[describe the problem your project is proposed to address]</a:t>
            </a:r>
            <a:endParaRPr lang="en-US" sz="1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29823" y="820122"/>
            <a:ext cx="2397740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System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nder Test:</a:t>
            </a:r>
          </a:p>
          <a:p>
            <a:pPr>
              <a:spcAft>
                <a:spcPts val="300"/>
              </a:spcAft>
            </a:pPr>
            <a:r>
              <a:rPr lang="en-US" sz="1000" u="sng" dirty="0">
                <a:latin typeface="Arial Narrow" panose="020B0606020202030204" pitchFamily="34" charset="0"/>
              </a:rPr>
              <a:t>Manufacturer:</a:t>
            </a:r>
            <a:r>
              <a:rPr lang="en-US" sz="1000" dirty="0">
                <a:latin typeface="Arial Narrow" panose="020B0606020202030204" pitchFamily="34" charset="0"/>
              </a:rPr>
              <a:t> </a:t>
            </a:r>
            <a:r>
              <a:rPr lang="en-US" sz="1000" dirty="0">
                <a:solidFill>
                  <a:srgbClr val="FF0000"/>
                </a:solidFill>
                <a:latin typeface="Arial Narrow" panose="020B0606020202030204" pitchFamily="34" charset="0"/>
              </a:rPr>
              <a:t>[manufacturer]</a:t>
            </a:r>
            <a:endParaRPr lang="en-US" sz="1000" u="sng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1000" u="sng" dirty="0">
                <a:latin typeface="Arial Narrow" panose="020B0606020202030204" pitchFamily="34" charset="0"/>
              </a:rPr>
              <a:t>Nomenclature:</a:t>
            </a:r>
            <a:r>
              <a:rPr lang="en-US" sz="1000" dirty="0">
                <a:latin typeface="Arial Narrow" panose="020B0606020202030204" pitchFamily="34" charset="0"/>
              </a:rPr>
              <a:t> </a:t>
            </a:r>
            <a:r>
              <a:rPr lang="en-US" sz="1000" dirty="0">
                <a:solidFill>
                  <a:srgbClr val="FF0000"/>
                </a:solidFill>
                <a:latin typeface="Arial Narrow" panose="020B0606020202030204" pitchFamily="34" charset="0"/>
              </a:rPr>
              <a:t>[system name]</a:t>
            </a:r>
            <a:endParaRPr lang="en-US" sz="1000" u="sng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</a:t>
            </a:r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provide a description of the technology that is the subject of your project</a:t>
            </a:r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]</a:t>
            </a:r>
            <a:endParaRPr lang="en-US" sz="1000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341" y="2126005"/>
            <a:ext cx="443129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Objective: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[identify what your project is intended to achieve]</a:t>
            </a:r>
            <a:endParaRPr lang="en-US" sz="1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41" y="3755943"/>
            <a:ext cx="443129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Concept of Operations: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[describe the activities that you envision to achieve your project objectives]</a:t>
            </a:r>
            <a:endParaRPr lang="en-US" sz="1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341" y="6073001"/>
            <a:ext cx="443129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Resources: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[list the resources you would require from the planning team to support your </a:t>
            </a:r>
            <a:r>
              <a:rPr lang="en-US" sz="10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CONOPS</a:t>
            </a:r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]</a:t>
            </a:r>
            <a:endParaRPr lang="en-US" sz="1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19928" y="1142494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1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[photo of system under test]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25957" y="2128142"/>
            <a:ext cx="443129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Capabilities: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[describe the capabilities provided by the system under test]</a:t>
            </a:r>
            <a:endParaRPr lang="en-US" sz="1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25957" y="2841813"/>
            <a:ext cx="4431294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Differentiators: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[describe the differences between the system under test and other available systems]</a:t>
            </a:r>
            <a:endParaRPr lang="en-US" sz="1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25957" y="3755943"/>
            <a:ext cx="443129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Administrative Approvals:</a:t>
            </a:r>
          </a:p>
          <a:p>
            <a:pPr marL="112713" indent="-112713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Arial Narrow" panose="020B0606020202030204" pitchFamily="34" charset="0"/>
              </a:rPr>
              <a:t>Does your system transmit </a:t>
            </a:r>
            <a:r>
              <a:rPr lang="en-US" sz="1000" dirty="0" err="1" smtClean="0">
                <a:latin typeface="Arial Narrow" panose="020B0606020202030204" pitchFamily="34" charset="0"/>
              </a:rPr>
              <a:t>RF</a:t>
            </a:r>
            <a:r>
              <a:rPr lang="en-US" sz="1000" dirty="0" smtClean="0">
                <a:latin typeface="Arial Narrow" panose="020B0606020202030204" pitchFamily="34" charset="0"/>
              </a:rPr>
              <a:t> energy (e.g., radio or radar)? </a:t>
            </a:r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[yes or no]</a:t>
            </a:r>
          </a:p>
          <a:p>
            <a:pPr marL="227013" indent="-114300">
              <a:spcAft>
                <a:spcPts val="300"/>
              </a:spcAft>
              <a:buFont typeface="Arial Narrow" panose="020B0606020202030204" pitchFamily="34" charset="0"/>
              <a:buChar char="−"/>
            </a:pPr>
            <a:r>
              <a:rPr lang="en-US" sz="1000" b="1" dirty="0" smtClean="0">
                <a:latin typeface="Arial Narrow" panose="020B0606020202030204" pitchFamily="34" charset="0"/>
              </a:rPr>
              <a:t>If yes</a:t>
            </a:r>
            <a:r>
              <a:rPr lang="en-US" sz="1000" dirty="0" smtClean="0">
                <a:latin typeface="Arial Narrow" panose="020B0606020202030204" pitchFamily="34" charset="0"/>
              </a:rPr>
              <a:t>, is it FCC licensed or approved to operate by another authority? </a:t>
            </a:r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[yes or no]</a:t>
            </a:r>
          </a:p>
          <a:p>
            <a:pPr marL="227013">
              <a:spcAft>
                <a:spcPts val="100"/>
              </a:spcAft>
            </a:pPr>
            <a:r>
              <a:rPr lang="en-US" sz="800" u="sng" dirty="0" smtClean="0">
                <a:latin typeface="Arial Narrow" panose="020B0606020202030204" pitchFamily="34" charset="0"/>
              </a:rPr>
              <a:t>If yes</a:t>
            </a:r>
            <a:r>
              <a:rPr lang="en-US" sz="800" dirty="0" smtClean="0">
                <a:latin typeface="Arial Narrow" panose="020B0606020202030204" pitchFamily="34" charset="0"/>
              </a:rPr>
              <a:t>, please provide that documentation along with your project proposal</a:t>
            </a:r>
          </a:p>
          <a:p>
            <a:pPr marL="227013">
              <a:spcAft>
                <a:spcPts val="600"/>
              </a:spcAft>
            </a:pPr>
            <a:r>
              <a:rPr lang="en-US" sz="800" u="sng" dirty="0" smtClean="0">
                <a:latin typeface="Arial Narrow" panose="020B0606020202030204" pitchFamily="34" charset="0"/>
              </a:rPr>
              <a:t>If no</a:t>
            </a:r>
            <a:r>
              <a:rPr lang="en-US" sz="800" dirty="0" smtClean="0">
                <a:latin typeface="Arial Narrow" panose="020B0606020202030204" pitchFamily="34" charset="0"/>
              </a:rPr>
              <a:t>, plan to work with the planning team to provide necessary documentation for authorization to operate, frequency management, safe operating distances</a:t>
            </a:r>
          </a:p>
          <a:p>
            <a:pPr marL="112713" indent="-112713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Arial Narrow" panose="020B0606020202030204" pitchFamily="34" charset="0"/>
              </a:rPr>
              <a:t>Does your system transmit acoustic energy (e.g., sonar)? </a:t>
            </a:r>
            <a:r>
              <a:rPr lang="en-US" sz="1000" dirty="0">
                <a:solidFill>
                  <a:srgbClr val="FF0000"/>
                </a:solidFill>
                <a:latin typeface="Arial Narrow" panose="020B0606020202030204" pitchFamily="34" charset="0"/>
              </a:rPr>
              <a:t>[yes or no]</a:t>
            </a:r>
          </a:p>
          <a:p>
            <a:pPr marL="112713">
              <a:spcAft>
                <a:spcPts val="600"/>
              </a:spcAft>
            </a:pPr>
            <a:r>
              <a:rPr lang="en-US" sz="800" u="sng" dirty="0" smtClean="0">
                <a:latin typeface="Arial Narrow" panose="020B0606020202030204" pitchFamily="34" charset="0"/>
              </a:rPr>
              <a:t>If yes</a:t>
            </a:r>
            <a:r>
              <a:rPr lang="en-US" sz="800" dirty="0" smtClean="0">
                <a:latin typeface="Arial Narrow" panose="020B0606020202030204" pitchFamily="34" charset="0"/>
              </a:rPr>
              <a:t>, plan to work with the planning team to obtain necessary approvals to operate in </a:t>
            </a:r>
            <a:r>
              <a:rPr lang="en-US" sz="800" dirty="0" err="1" smtClean="0">
                <a:latin typeface="Arial Narrow" panose="020B0606020202030204" pitchFamily="34" charset="0"/>
              </a:rPr>
              <a:t>ANTX-CT25</a:t>
            </a:r>
            <a:r>
              <a:rPr lang="en-US" sz="800" dirty="0" smtClean="0">
                <a:latin typeface="Arial Narrow" panose="020B0606020202030204" pitchFamily="34" charset="0"/>
              </a:rPr>
              <a:t> venues</a:t>
            </a:r>
          </a:p>
          <a:p>
            <a:pPr marL="112713" indent="-112713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Arial Narrow" panose="020B0606020202030204" pitchFamily="34" charset="0"/>
              </a:rPr>
              <a:t>Does your system emit laser radiation (e.g., LiDAR)? </a:t>
            </a:r>
            <a:r>
              <a:rPr lang="en-US" sz="1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[yes or no]</a:t>
            </a:r>
          </a:p>
          <a:p>
            <a:pPr marL="112713">
              <a:spcAft>
                <a:spcPts val="600"/>
              </a:spcAft>
            </a:pPr>
            <a:r>
              <a:rPr lang="en-US" sz="800" u="sng" dirty="0">
                <a:latin typeface="Arial Narrow" panose="020B0606020202030204" pitchFamily="34" charset="0"/>
              </a:rPr>
              <a:t>If</a:t>
            </a:r>
            <a:r>
              <a:rPr lang="en-US" sz="800" b="1" dirty="0">
                <a:latin typeface="Arial Narrow" panose="020B0606020202030204" pitchFamily="34" charset="0"/>
              </a:rPr>
              <a:t> yes</a:t>
            </a:r>
            <a:r>
              <a:rPr lang="en-US" sz="800" dirty="0">
                <a:latin typeface="Arial Narrow" panose="020B0606020202030204" pitchFamily="34" charset="0"/>
              </a:rPr>
              <a:t>, plan to work with the planning team to obtain necessary approvals to operate in </a:t>
            </a:r>
            <a:r>
              <a:rPr lang="en-US" sz="800" dirty="0" err="1">
                <a:latin typeface="Arial Narrow" panose="020B0606020202030204" pitchFamily="34" charset="0"/>
              </a:rPr>
              <a:t>ANTX-CT25</a:t>
            </a:r>
            <a:r>
              <a:rPr lang="en-US" sz="800" dirty="0">
                <a:latin typeface="Arial Narrow" panose="020B0606020202030204" pitchFamily="34" charset="0"/>
              </a:rPr>
              <a:t> venues</a:t>
            </a:r>
          </a:p>
          <a:p>
            <a:pPr marL="112713" indent="-112713"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Arial Narrow" panose="020B0606020202030204" pitchFamily="34" charset="0"/>
              </a:rPr>
              <a:t>Does your system involve operation of an unmanned aircraft? </a:t>
            </a:r>
            <a:r>
              <a:rPr lang="en-US" sz="1000" dirty="0">
                <a:solidFill>
                  <a:srgbClr val="FF0000"/>
                </a:solidFill>
                <a:latin typeface="Arial Narrow" panose="020B0606020202030204" pitchFamily="34" charset="0"/>
              </a:rPr>
              <a:t>[yes or no]</a:t>
            </a:r>
            <a:endParaRPr lang="en-US" sz="1000" dirty="0" smtClean="0">
              <a:latin typeface="Arial Narrow" panose="020B0606020202030204" pitchFamily="34" charset="0"/>
            </a:endParaRPr>
          </a:p>
          <a:p>
            <a:pPr marL="227013" indent="-114300">
              <a:buFont typeface="Arial Narrow" panose="020B0606020202030204" pitchFamily="34" charset="0"/>
              <a:buChar char="−"/>
            </a:pPr>
            <a:r>
              <a:rPr lang="en-US" sz="1000" b="1" dirty="0" smtClean="0">
                <a:latin typeface="Arial Narrow" panose="020B0606020202030204" pitchFamily="34" charset="0"/>
              </a:rPr>
              <a:t>If </a:t>
            </a:r>
            <a:r>
              <a:rPr lang="en-US" sz="1000" b="1" dirty="0">
                <a:latin typeface="Arial Narrow" panose="020B0606020202030204" pitchFamily="34" charset="0"/>
              </a:rPr>
              <a:t>yes</a:t>
            </a:r>
            <a:r>
              <a:rPr lang="en-US" sz="1000" dirty="0">
                <a:latin typeface="Arial Narrow" panose="020B0606020202030204" pitchFamily="34" charset="0"/>
              </a:rPr>
              <a:t>, is </a:t>
            </a:r>
            <a:r>
              <a:rPr lang="en-US" sz="1000" dirty="0" smtClean="0">
                <a:latin typeface="Arial Narrow" panose="020B0606020202030204" pitchFamily="34" charset="0"/>
              </a:rPr>
              <a:t>it a Program of Record or “Blue-UAS Certified?” by DIU? </a:t>
            </a:r>
            <a:r>
              <a:rPr lang="en-US" sz="1000" dirty="0">
                <a:solidFill>
                  <a:srgbClr val="FF0000"/>
                </a:solidFill>
                <a:latin typeface="Arial Narrow" panose="020B0606020202030204" pitchFamily="34" charset="0"/>
              </a:rPr>
              <a:t>[yes or no]</a:t>
            </a:r>
            <a:endParaRPr lang="en-US" sz="1000" dirty="0" smtClean="0">
              <a:latin typeface="Arial Narrow" panose="020B0606020202030204" pitchFamily="34" charset="0"/>
            </a:endParaRPr>
          </a:p>
          <a:p>
            <a:pPr marL="227013" indent="-114300">
              <a:spcAft>
                <a:spcPts val="300"/>
              </a:spcAft>
              <a:buFont typeface="Arial Narrow" panose="020B0606020202030204" pitchFamily="34" charset="0"/>
              <a:buChar char="−"/>
            </a:pPr>
            <a:r>
              <a:rPr lang="en-US" sz="1000" b="1" dirty="0" smtClean="0">
                <a:latin typeface="Arial Narrow" panose="020B0606020202030204" pitchFamily="34" charset="0"/>
              </a:rPr>
              <a:t>If no</a:t>
            </a:r>
            <a:r>
              <a:rPr lang="en-US" sz="1000" dirty="0" smtClean="0">
                <a:latin typeface="Arial Narrow" panose="020B0606020202030204" pitchFamily="34" charset="0"/>
              </a:rPr>
              <a:t>, is it </a:t>
            </a:r>
            <a:r>
              <a:rPr lang="en-US" sz="1000" dirty="0" err="1" smtClean="0">
                <a:latin typeface="Arial Narrow" panose="020B0606020202030204" pitchFamily="34" charset="0"/>
              </a:rPr>
              <a:t>NDAA</a:t>
            </a:r>
            <a:r>
              <a:rPr lang="en-US" sz="1000" dirty="0" smtClean="0">
                <a:latin typeface="Arial Narrow" panose="020B0606020202030204" pitchFamily="34" charset="0"/>
              </a:rPr>
              <a:t>-compliant for component manufacture? </a:t>
            </a:r>
            <a:r>
              <a:rPr lang="en-US" sz="1000" dirty="0">
                <a:solidFill>
                  <a:srgbClr val="FF0000"/>
                </a:solidFill>
                <a:latin typeface="Arial Narrow" panose="020B0606020202030204" pitchFamily="34" charset="0"/>
              </a:rPr>
              <a:t>[yes or no]</a:t>
            </a:r>
            <a:endParaRPr lang="en-US" sz="1000" dirty="0" smtClean="0">
              <a:latin typeface="Arial Narrow" panose="020B0606020202030204" pitchFamily="34" charset="0"/>
            </a:endParaRPr>
          </a:p>
          <a:p>
            <a:pPr marL="227013">
              <a:spcAft>
                <a:spcPts val="100"/>
              </a:spcAft>
            </a:pPr>
            <a:r>
              <a:rPr lang="en-US" sz="800" u="sng" dirty="0" smtClean="0">
                <a:latin typeface="Arial Narrow" panose="020B0606020202030204" pitchFamily="34" charset="0"/>
              </a:rPr>
              <a:t>If yes</a:t>
            </a:r>
            <a:r>
              <a:rPr lang="en-US" sz="800" dirty="0" smtClean="0">
                <a:latin typeface="Arial Narrow" panose="020B0606020202030204" pitchFamily="34" charset="0"/>
              </a:rPr>
              <a:t>, plan to work with the planning team to obtain necessary approvals for COTS UAS. </a:t>
            </a:r>
          </a:p>
          <a:p>
            <a:pPr marL="227013">
              <a:spcAft>
                <a:spcPts val="600"/>
              </a:spcAft>
            </a:pPr>
            <a:r>
              <a:rPr lang="en-US" sz="800" u="sng" dirty="0" smtClean="0">
                <a:latin typeface="Arial Narrow" panose="020B0606020202030204" pitchFamily="34" charset="0"/>
              </a:rPr>
              <a:t>If no</a:t>
            </a:r>
            <a:r>
              <a:rPr lang="en-US" sz="800" dirty="0" smtClean="0">
                <a:latin typeface="Arial Narrow" panose="020B0606020202030204" pitchFamily="34" charset="0"/>
              </a:rPr>
              <a:t>, your aircraft may only be operated in a counter-UAS surrogate role</a:t>
            </a:r>
          </a:p>
          <a:p>
            <a:pPr marL="112713" indent="-112713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000" dirty="0" smtClean="0">
                <a:latin typeface="Arial Narrow" panose="020B0606020202030204" pitchFamily="34" charset="0"/>
              </a:rPr>
              <a:t>Does your system use lithium batteries? </a:t>
            </a:r>
            <a:r>
              <a:rPr lang="en-US" sz="1000" dirty="0">
                <a:solidFill>
                  <a:srgbClr val="FF0000"/>
                </a:solidFill>
                <a:latin typeface="Arial Narrow" panose="020B0606020202030204" pitchFamily="34" charset="0"/>
              </a:rPr>
              <a:t>[yes or no]</a:t>
            </a:r>
            <a:endParaRPr lang="en-US" sz="1000" dirty="0" smtClean="0">
              <a:latin typeface="Arial Narrow" panose="020B0606020202030204" pitchFamily="34" charset="0"/>
            </a:endParaRPr>
          </a:p>
          <a:p>
            <a:pPr marL="112713"/>
            <a:r>
              <a:rPr lang="en-US" sz="800" u="sng" dirty="0" smtClean="0">
                <a:latin typeface="Arial Narrow" panose="020B0606020202030204" pitchFamily="34" charset="0"/>
              </a:rPr>
              <a:t>If yes</a:t>
            </a:r>
            <a:r>
              <a:rPr lang="en-US" sz="800" dirty="0" smtClean="0">
                <a:latin typeface="Arial Narrow" panose="020B0606020202030204" pitchFamily="34" charset="0"/>
              </a:rPr>
              <a:t>, plan to work with the planning team to obtain necessary approvals to operate in </a:t>
            </a:r>
            <a:r>
              <a:rPr lang="en-US" sz="800" dirty="0" err="1" smtClean="0">
                <a:latin typeface="Arial Narrow" panose="020B0606020202030204" pitchFamily="34" charset="0"/>
              </a:rPr>
              <a:t>ANTX-CT25</a:t>
            </a:r>
            <a:r>
              <a:rPr lang="en-US" sz="800" dirty="0" smtClean="0">
                <a:latin typeface="Arial Narrow" panose="020B0606020202030204" pitchFamily="34" charset="0"/>
              </a:rPr>
              <a:t> venues</a:t>
            </a:r>
          </a:p>
        </p:txBody>
      </p:sp>
    </p:spTree>
    <p:extLst>
      <p:ext uri="{BB962C8B-B14F-4D97-AF65-F5344CB8AC3E}">
        <p14:creationId xmlns:p14="http://schemas.microsoft.com/office/powerpoint/2010/main" val="3174381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420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Calibri Light</vt:lpstr>
      <vt:lpstr>Wingdings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Applegate, Brendan J CIV (USA)</dc:creator>
  <cp:lastModifiedBy>Applegate, Brendan J CIV (USA)</cp:lastModifiedBy>
  <cp:revision>16</cp:revision>
  <dcterms:created xsi:type="dcterms:W3CDTF">2024-10-14T18:01:30Z</dcterms:created>
  <dcterms:modified xsi:type="dcterms:W3CDTF">2024-10-14T20:55:06Z</dcterms:modified>
</cp:coreProperties>
</file>